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59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3E4AD-B4BD-4BA0-8EEB-5E2632F0200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E40B4-F721-489F-85EA-0E7AF82B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3E4AD-B4BD-4BA0-8EEB-5E2632F0200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E40B4-F721-489F-85EA-0E7AF82B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3E4AD-B4BD-4BA0-8EEB-5E2632F0200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E40B4-F721-489F-85EA-0E7AF82B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3E4AD-B4BD-4BA0-8EEB-5E2632F0200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E40B4-F721-489F-85EA-0E7AF82B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3E4AD-B4BD-4BA0-8EEB-5E2632F0200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E40B4-F721-489F-85EA-0E7AF82B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3E4AD-B4BD-4BA0-8EEB-5E2632F0200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E40B4-F721-489F-85EA-0E7AF82B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3E4AD-B4BD-4BA0-8EEB-5E2632F0200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E40B4-F721-489F-85EA-0E7AF82B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3E4AD-B4BD-4BA0-8EEB-5E2632F0200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E40B4-F721-489F-85EA-0E7AF82B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3E4AD-B4BD-4BA0-8EEB-5E2632F0200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E40B4-F721-489F-85EA-0E7AF82B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3E4AD-B4BD-4BA0-8EEB-5E2632F0200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E40B4-F721-489F-85EA-0E7AF82B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3E4AD-B4BD-4BA0-8EEB-5E2632F0200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E40B4-F721-489F-85EA-0E7AF82B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513E4AD-B4BD-4BA0-8EEB-5E2632F0200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EE40B4-F721-489F-85EA-0E7AF82B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772400" cy="1470025"/>
          </a:xfrm>
        </p:spPr>
        <p:txBody>
          <a:bodyPr/>
          <a:lstStyle/>
          <a:p>
            <a:r>
              <a:rPr lang="ru-RU" sz="4800" b="1" dirty="0" smtClean="0"/>
              <a:t>Профессиональная культура </a:t>
            </a:r>
            <a:r>
              <a:rPr lang="ru-RU" sz="4800" b="1" dirty="0" smtClean="0"/>
              <a:t>Кубани</a:t>
            </a:r>
            <a:br>
              <a:rPr lang="ru-RU" sz="4800" b="1" dirty="0" smtClean="0"/>
            </a:br>
            <a:r>
              <a:rPr lang="ru-RU" sz="4800" b="1" dirty="0" smtClean="0"/>
              <a:t>в </a:t>
            </a:r>
            <a:r>
              <a:rPr lang="en-US" sz="4800" b="1" dirty="0" smtClean="0"/>
              <a:t>XIX</a:t>
            </a:r>
            <a:r>
              <a:rPr lang="ru-RU" sz="4800" b="1" dirty="0" smtClean="0"/>
              <a:t> веке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869160"/>
            <a:ext cx="5000600" cy="17526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2400" dirty="0" smtClean="0"/>
              <a:t>Автор: Блоха А.В., 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/>
              <a:t>учитель </a:t>
            </a:r>
            <a:r>
              <a:rPr lang="ru-RU" sz="2400" dirty="0" err="1" smtClean="0"/>
              <a:t>кубановедения</a:t>
            </a:r>
            <a:r>
              <a:rPr lang="ru-RU" sz="2400" dirty="0" smtClean="0"/>
              <a:t> 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/>
              <a:t>БОУ СОШ № 35 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/>
              <a:t>МО Динской район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Войсковой певческий хор</a:t>
            </a:r>
            <a:endParaRPr lang="ru-RU" sz="3600" b="1" dirty="0"/>
          </a:p>
        </p:txBody>
      </p:sp>
      <p:pic>
        <p:nvPicPr>
          <p:cNvPr id="34818" name="Picture 2" descr="http://www.yugopolis.ru/data/mediadb/2383/0000/0454/45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751265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Евгений Иванович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Посполитаки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412776"/>
            <a:ext cx="5184576" cy="2088232"/>
          </a:xfrm>
        </p:spPr>
        <p:txBody>
          <a:bodyPr/>
          <a:lstStyle/>
          <a:p>
            <a:r>
              <a:rPr lang="ru-RU" sz="2000" dirty="0" smtClean="0"/>
              <a:t>Первую свою выставку он открыл в Екатеринодаре в 1893 году. С его именем связано создание в городе первого частного художественного учебного заведения – школы рисования (1898).</a:t>
            </a:r>
          </a:p>
          <a:p>
            <a:endParaRPr lang="ru-RU" dirty="0"/>
          </a:p>
        </p:txBody>
      </p:sp>
      <p:pic>
        <p:nvPicPr>
          <p:cNvPr id="4" name="Picture 4" descr="Посполита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305244"/>
            <a:ext cx="2743235" cy="34199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Picture 3" descr="P1010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4934312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522920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Школа</a:t>
            </a:r>
          </a:p>
          <a:p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 Е. И. </a:t>
            </a:r>
            <a:r>
              <a:rPr lang="ru-RU" dirty="0" err="1" smtClean="0">
                <a:solidFill>
                  <a:srgbClr val="663300"/>
                </a:solidFill>
                <a:latin typeface="Arial Black" pitchFamily="34" charset="0"/>
              </a:rPr>
              <a:t>Посполитаки</a:t>
            </a:r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(здание библиотеки братьев Игнатовых)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ru-RU" sz="2800" b="1" dirty="0" err="1" smtClean="0"/>
              <a:t>Екатеринодарская</a:t>
            </a:r>
            <a:r>
              <a:rPr lang="ru-RU" sz="2800" b="1" dirty="0" smtClean="0"/>
              <a:t> картинная галерея</a:t>
            </a:r>
            <a:br>
              <a:rPr lang="ru-RU" sz="2800" b="1" dirty="0" smtClean="0"/>
            </a:br>
            <a:r>
              <a:rPr lang="ru-RU" sz="2800" b="1" dirty="0" smtClean="0"/>
              <a:t> им. Ф.А. Коваленко</a:t>
            </a:r>
            <a:endParaRPr lang="ru-RU" sz="2800" b="1" dirty="0"/>
          </a:p>
        </p:txBody>
      </p:sp>
      <p:pic>
        <p:nvPicPr>
          <p:cNvPr id="1026" name="Picture 2" descr="http://www.kuban.aif.ru/application/public/news/big/683/f683718e899960eccd129a638d64898d.kub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52936"/>
            <a:ext cx="5093531" cy="3408748"/>
          </a:xfrm>
          <a:prstGeom prst="rect">
            <a:avLst/>
          </a:prstGeom>
          <a:noFill/>
        </p:spPr>
      </p:pic>
      <p:pic>
        <p:nvPicPr>
          <p:cNvPr id="1028" name="Picture 4" descr="http://www.museum.ru/imgB.asp?34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062114" cy="3967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Иван Денисович Черник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277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Войсковой собор во имя Святого Александра Невского</a:t>
            </a:r>
            <a:endParaRPr lang="ru-RU" sz="2400" b="1" dirty="0"/>
          </a:p>
        </p:txBody>
      </p:sp>
      <p:pic>
        <p:nvPicPr>
          <p:cNvPr id="5" name="Picture 3" descr="Черники Вой сковой собо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060848"/>
            <a:ext cx="3293989" cy="4392488"/>
          </a:xfrm>
          <a:noFill/>
        </p:spPr>
      </p:pic>
      <p:pic>
        <p:nvPicPr>
          <p:cNvPr id="6" name="Picture 4" descr="P10102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3491359" cy="44259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067944" y="2060848"/>
            <a:ext cx="12053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/>
              <a:t>2006 г.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88840"/>
            <a:ext cx="12053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/>
              <a:t>1872 г.</a:t>
            </a:r>
            <a:endParaRPr lang="ru-RU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816424" cy="926976"/>
          </a:xfrm>
        </p:spPr>
        <p:txBody>
          <a:bodyPr/>
          <a:lstStyle/>
          <a:p>
            <a:r>
              <a:rPr lang="ru-RU" sz="3200" b="1" dirty="0" smtClean="0"/>
              <a:t>Иван </a:t>
            </a:r>
            <a:r>
              <a:rPr lang="ru-RU" sz="3200" b="1" dirty="0" err="1" smtClean="0"/>
              <a:t>Клементьевич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Мальгерб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5" name="Picture 2" descr="маль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2233333" cy="2518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Picture 3" descr="P1010250"/>
          <p:cNvPicPr>
            <a:picLocks noChangeAspect="1" noChangeArrowheads="1"/>
          </p:cNvPicPr>
          <p:nvPr/>
        </p:nvPicPr>
        <p:blipFill>
          <a:blip r:embed="rId3" cstate="print"/>
          <a:srcRect l="7085" r="16669" b="4666"/>
          <a:stretch>
            <a:fillRect/>
          </a:stretch>
        </p:blipFill>
        <p:spPr bwMode="auto">
          <a:xfrm>
            <a:off x="251520" y="1556792"/>
            <a:ext cx="4176464" cy="37302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79512" y="5445224"/>
            <a:ext cx="3643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663300"/>
                </a:solidFill>
              </a:rPr>
              <a:t>Свято-Екатерининский собор. 1900 г. - 1914 г.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8" name="Picture 3" descr="P10102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4243348" cy="31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364088" y="5877272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Свято-Троицкий собор 1899 г. - 1910 г.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Филиппов Обелиск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908720"/>
            <a:ext cx="2781251" cy="4051787"/>
          </a:xfrm>
          <a:prstGeom prst="rect">
            <a:avLst/>
          </a:prstGeom>
          <a:noFill/>
        </p:spPr>
      </p:pic>
      <p:pic>
        <p:nvPicPr>
          <p:cNvPr id="26628" name="Picture 4" descr="http://kavkaz.taba.ru/id245489/file/14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80728"/>
            <a:ext cx="2857500" cy="4543426"/>
          </a:xfrm>
          <a:prstGeom prst="rect">
            <a:avLst/>
          </a:prstGeom>
          <a:noFill/>
        </p:spPr>
      </p:pic>
      <p:pic>
        <p:nvPicPr>
          <p:cNvPr id="26626" name="Picture 2" descr="http://stuffittrans.users.photofile.ru/photo/stuffittrans/3721037/xlarge/84151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3657294" cy="24319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696744" cy="70609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Василий Андреевич Филиппов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600" dirty="0"/>
          </a:p>
        </p:txBody>
      </p:sp>
      <p:pic>
        <p:nvPicPr>
          <p:cNvPr id="4" name="Picture 3" descr="Филиппов Триумфальная ар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08720"/>
            <a:ext cx="3816424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3429000"/>
            <a:ext cx="322210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Триумфальная арка в честь приезда императора Александра </a:t>
            </a:r>
            <a:r>
              <a:rPr lang="en-US" b="1" dirty="0" smtClean="0"/>
              <a:t>III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157192"/>
            <a:ext cx="271804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Памятника в честь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200-летия Кубанского казачьего войска. </a:t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980728"/>
            <a:ext cx="91396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1897 г.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1052736"/>
            <a:ext cx="91396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1999 г.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836712"/>
            <a:ext cx="91396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/>
              <a:t>1888 г.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4581128"/>
            <a:ext cx="91396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/>
              <a:t>2009 г.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dirty="0" smtClean="0">
                <a:solidFill>
                  <a:srgbClr val="3E1F00"/>
                </a:solidFill>
                <a:latin typeface="Georgia" pitchFamily="18" charset="0"/>
              </a:rPr>
              <a:t>Памятник Екатерине </a:t>
            </a:r>
            <a:r>
              <a:rPr lang="en-US" sz="3600" dirty="0" smtClean="0">
                <a:solidFill>
                  <a:srgbClr val="3E1F00"/>
                </a:solidFill>
                <a:latin typeface="Georgia" pitchFamily="18" charset="0"/>
              </a:rPr>
              <a:t>II</a:t>
            </a:r>
            <a:endParaRPr lang="ru-RU" sz="3600" dirty="0"/>
          </a:p>
        </p:txBody>
      </p:sp>
      <p:pic>
        <p:nvPicPr>
          <p:cNvPr id="4" name="Picture 2" descr="Памятник Екатерине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29538"/>
            <a:ext cx="3384376" cy="4359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517232"/>
            <a:ext cx="356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E1F00"/>
                </a:solidFill>
                <a:latin typeface="Georgia" pitchFamily="18" charset="0"/>
              </a:rPr>
              <a:t>1907 г.                                                                                 Проект М.О. Микешина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22000" contrast="16000"/>
          </a:blip>
          <a:srcRect/>
          <a:stretch>
            <a:fillRect/>
          </a:stretch>
        </p:blipFill>
        <p:spPr bwMode="auto">
          <a:xfrm>
            <a:off x="4860032" y="1124744"/>
            <a:ext cx="2939889" cy="4206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508104" y="5445224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2006 г.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А.А. Аполлонов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школа на Кубани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r>
              <a:rPr lang="ru-RU" dirty="0" smtClean="0"/>
              <a:t>1 августа 1803 г. в Екатеринодаре</a:t>
            </a:r>
            <a:endParaRPr lang="ru-RU" dirty="0"/>
          </a:p>
        </p:txBody>
      </p:sp>
      <p:sp>
        <p:nvSpPr>
          <p:cNvPr id="8194" name="AutoShape 2" descr="0036-036-pervye-shkoly-v-stanitsakh-kubanskogo-kazatskogo-vojska-pojavilis-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0036-036-pervye-shkoly-v-stanitsakh-kubanskogo-kazatskogo-vojska-pojavilis-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5114925" cy="34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Кирилл Васильевич </a:t>
            </a:r>
            <a:r>
              <a:rPr lang="ru-RU" sz="3600" b="1" i="1" dirty="0" err="1" smtClean="0"/>
              <a:t>Россинский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412776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«Просветитель Черноморского края". По его инициативе существовавшая в Екатеринодаре школа  в 1806 г. преобразована в Уездное Училище.</a:t>
            </a:r>
          </a:p>
          <a:p>
            <a:r>
              <a:rPr lang="ru-RU" dirty="0" smtClean="0"/>
              <a:t> За заслуги по делу просвещения в крае был Высочайше пожалован, 19-го января 1812 г., орденом св. Анны 3-й степени. </a:t>
            </a:r>
          </a:p>
          <a:p>
            <a:endParaRPr lang="ru-RU" dirty="0"/>
          </a:p>
        </p:txBody>
      </p:sp>
      <p:pic>
        <p:nvPicPr>
          <p:cNvPr id="4" name="Picture 2" descr="http://drevo-info.ru/images/002/006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797424" cy="5726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1863 г. Кубанское </a:t>
            </a:r>
            <a:r>
              <a:rPr lang="ru-RU" sz="2800" dirty="0" err="1" smtClean="0"/>
              <a:t>Мариинское</a:t>
            </a:r>
            <a:r>
              <a:rPr lang="ru-RU" sz="2800" dirty="0" smtClean="0"/>
              <a:t>  женское училище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foto.krasnoturinsk.org/cpg/albums/userpics/10073/k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36912"/>
            <a:ext cx="3014255" cy="4032448"/>
          </a:xfrm>
          <a:prstGeom prst="rect">
            <a:avLst/>
          </a:prstGeom>
          <a:noFill/>
        </p:spPr>
      </p:pic>
      <p:pic>
        <p:nvPicPr>
          <p:cNvPr id="18436" name="Picture 4" descr="Екатеринодар. Кубанский Мариинский институ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5940152" cy="3779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1880 г. состоялось торжественное открытие </a:t>
            </a:r>
            <a:r>
              <a:rPr lang="ru-RU" sz="2400" b="1" dirty="0" smtClean="0"/>
              <a:t>Кубанского Александровского реального училища</a:t>
            </a:r>
            <a:r>
              <a:rPr lang="ru-RU" sz="2400" dirty="0" smtClean="0"/>
              <a:t> – ставшего лучшим среди средних учебных заведений  Кавказского учебного округа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Екатеринодар. Кубанское Александровское Реальное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Екатеринодар. Кубанское Александровское Реальное училищ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620000" cy="495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ПЕРЕПИСЬ 1897 года:</a:t>
            </a:r>
          </a:p>
          <a:p>
            <a:pPr algn="ctr">
              <a:buNone/>
            </a:pPr>
            <a:r>
              <a:rPr lang="ru-RU" dirty="0" smtClean="0"/>
              <a:t>Общее число грамотных-15,1%</a:t>
            </a:r>
          </a:p>
          <a:p>
            <a:pPr algn="ctr"/>
            <a:r>
              <a:rPr lang="ru-RU" dirty="0" smtClean="0"/>
              <a:t>24,2%-мужчин</a:t>
            </a:r>
          </a:p>
          <a:p>
            <a:pPr algn="ctr"/>
            <a:r>
              <a:rPr lang="ru-RU" dirty="0" smtClean="0"/>
              <a:t>5,3%-женщин</a:t>
            </a:r>
          </a:p>
          <a:p>
            <a:pPr algn="ctr">
              <a:buNone/>
            </a:pPr>
            <a:r>
              <a:rPr lang="ru-RU" dirty="0" smtClean="0"/>
              <a:t>Число грамотных среди горцев:</a:t>
            </a:r>
          </a:p>
          <a:p>
            <a:pPr algn="ctr"/>
            <a:r>
              <a:rPr lang="ru-RU" dirty="0" smtClean="0"/>
              <a:t>7%-мужчин</a:t>
            </a:r>
          </a:p>
          <a:p>
            <a:pPr algn="ctr"/>
            <a:r>
              <a:rPr lang="ru-RU" dirty="0" smtClean="0"/>
              <a:t>4,5%-женщин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g.stapravda.ru/i/b/p19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2115804" cy="33059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9458" name="Picture 2" descr="http://chern-cossak.ucoz.ru/_ph/3/2/80243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2664296" cy="33983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437112"/>
            <a:ext cx="280831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Я.Г. Кухаренко</a:t>
            </a:r>
          </a:p>
          <a:p>
            <a:pPr algn="ctr">
              <a:buNone/>
            </a:pPr>
            <a:r>
              <a:rPr lang="ru-RU" b="1" dirty="0" smtClean="0"/>
              <a:t>«Исторические записки о войске Черноморском»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4293096"/>
            <a:ext cx="2718048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/>
              <a:t>И.Д. </a:t>
            </a:r>
            <a:r>
              <a:rPr lang="ru-RU" sz="2400" b="1" dirty="0" err="1" smtClean="0"/>
              <a:t>Попко</a:t>
            </a:r>
            <a:r>
              <a:rPr lang="ru-RU" sz="2400" b="1" dirty="0" smtClean="0"/>
              <a:t> </a:t>
            </a:r>
            <a:r>
              <a:rPr lang="ru-RU" b="1" dirty="0" smtClean="0"/>
              <a:t>«Черноморские казаки в их гражданском и военном быту»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/>
              <a:t>Первые исследователи истории Кубани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08712" cy="778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Евгений Дмитриевич </a:t>
            </a:r>
            <a:r>
              <a:rPr lang="ru-RU" sz="3200" b="1" dirty="0" err="1" smtClean="0"/>
              <a:t>Фелицын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052736"/>
            <a:ext cx="5760640" cy="1728192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Археолог, историк, этнограф. </a:t>
            </a:r>
          </a:p>
          <a:p>
            <a:r>
              <a:rPr lang="ru-RU" sz="2400" dirty="0" smtClean="0"/>
              <a:t>Основатель Кубанского войскового </a:t>
            </a:r>
            <a:r>
              <a:rPr lang="ru-RU" sz="2400" dirty="0" err="1" smtClean="0"/>
              <a:t>этнографичкского</a:t>
            </a:r>
            <a:r>
              <a:rPr lang="ru-RU" sz="2400" dirty="0" smtClean="0"/>
              <a:t> и естественноисторического музея (1879 г.)</a:t>
            </a:r>
            <a:endParaRPr lang="ru-RU" sz="2400" dirty="0"/>
          </a:p>
        </p:txBody>
      </p:sp>
      <p:pic>
        <p:nvPicPr>
          <p:cNvPr id="20484" name="Picture 4" descr="http://krd.best-city.ru/img/materials/7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208245" cy="33123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486" name="Picture 6" descr="http://www.krasnodar-region.com/images/stories/2012/December/felitsin-museum-krd-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36912"/>
            <a:ext cx="5291807" cy="3525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Федор Андреевич Щербина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628800"/>
            <a:ext cx="4618856" cy="2941787"/>
          </a:xfrm>
        </p:spPr>
        <p:txBody>
          <a:bodyPr/>
          <a:lstStyle/>
          <a:p>
            <a:r>
              <a:rPr lang="ru-RU" sz="2400" dirty="0" smtClean="0"/>
              <a:t>Историк, экономист, организатор научных исследований края, основатель бюджетной статистики в России, член-корреспондент Императорской Академии наук</a:t>
            </a:r>
            <a:endParaRPr lang="ru-RU" sz="2400" dirty="0"/>
          </a:p>
        </p:txBody>
      </p:sp>
      <p:pic>
        <p:nvPicPr>
          <p:cNvPr id="21506" name="Picture 2" descr="http://img0.liveinternet.ru/images/attach/c/2/70/592/70592177_Sherb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243759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облемное обучение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проблемное обучение</Template>
  <TotalTime>188</TotalTime>
  <Words>305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проблемное обучение</vt:lpstr>
      <vt:lpstr>Профессиональная культура Кубани в XIX веке</vt:lpstr>
      <vt:lpstr>Первая школа на Кубани </vt:lpstr>
      <vt:lpstr>Кирилл Васильевич Россинский</vt:lpstr>
      <vt:lpstr>1863 г. Кубанское Мариинское  женское училище</vt:lpstr>
      <vt:lpstr>1880 г. состоялось торжественное открытие Кубанского Александровского реального училища – ставшего лучшим среди средних учебных заведений  Кавказского учебного округа</vt:lpstr>
      <vt:lpstr>Слайд 6</vt:lpstr>
      <vt:lpstr>Слайд 7</vt:lpstr>
      <vt:lpstr>Евгений Дмитриевич Фелицын</vt:lpstr>
      <vt:lpstr>Федор Андреевич Щербина</vt:lpstr>
      <vt:lpstr>Войсковой певческий хор</vt:lpstr>
      <vt:lpstr>Евгений Иванович Посполитаки</vt:lpstr>
      <vt:lpstr>Екатеринодарская картинная галерея  им. Ф.А. Коваленко</vt:lpstr>
      <vt:lpstr>Иван Денисович Черник </vt:lpstr>
      <vt:lpstr>Иван Клементьевич Мальгерб </vt:lpstr>
      <vt:lpstr>Василий Андреевич Филиппов </vt:lpstr>
      <vt:lpstr>Памятник Екатерине II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культура Кубани</dc:title>
  <dc:creator>Аня</dc:creator>
  <cp:lastModifiedBy>Admin</cp:lastModifiedBy>
  <cp:revision>21</cp:revision>
  <dcterms:created xsi:type="dcterms:W3CDTF">2014-05-07T12:13:12Z</dcterms:created>
  <dcterms:modified xsi:type="dcterms:W3CDTF">2014-11-10T08:32:07Z</dcterms:modified>
</cp:coreProperties>
</file>